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813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514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53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072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269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06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602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948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66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361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12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68A42-DEB3-4B9D-B675-898F8FD580E0}" type="datetimeFigureOut">
              <a:rPr lang="hu-HU" smtClean="0"/>
              <a:t>2020. 02. 25.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F428-E7CD-4C6B-9BB2-7D0B6F4A57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84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Gróf Széchenyi István temetése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800" dirty="0" err="1" smtClean="0"/>
              <a:t>Szentkuti</a:t>
            </a:r>
            <a:r>
              <a:rPr lang="hu-HU" sz="2800" dirty="0" smtClean="0"/>
              <a:t> Károly 2019.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641170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4428"/>
          </a:xfrm>
        </p:spPr>
        <p:txBody>
          <a:bodyPr/>
          <a:lstStyle/>
          <a:p>
            <a:pPr algn="ctr"/>
            <a:r>
              <a:rPr lang="hu-HU" dirty="0" smtClean="0"/>
              <a:t>Széchenyi temetése a korabeli sajtóban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062317" y="1385046"/>
            <a:ext cx="10044953" cy="424731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 újságból megtudhatjuk, hogy az arisztokraták közül kik voltak ott a döblingi kistemplomban.</a:t>
            </a: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többek közt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Andrássy György,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Barkóczy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János, Dessewffy Emil,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Szécsen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Antal,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Waldstein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Wenckheim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Zichy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Perencz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és Henrik gróf, Aczél,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Babarczy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Lonovics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püspök,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Szögyényi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Zsedényi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Az elhunytnak legközelebbi rokonai természetesen mind jelen voltak. A falakra függesztett </a:t>
            </a:r>
            <a:r>
              <a:rPr lang="hu-H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czímerképeken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kívül semmi egyéb pompa nem volt látható.” </a:t>
            </a: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Nefelcs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 1860.) </a:t>
            </a: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 nagycenki temetésen 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„a magyar tudós akadémiát </a:t>
            </a:r>
            <a:r>
              <a:rPr lang="hu-H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képviselék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Dessewffy Emil gróf elnök, Deák Ferencz és Károlyi György gróf igazgatósági, Kemény Zsigmond báró tiszteleti tag, Toldy Ferencz titoknok, Hunfalvy Pál rendes s Lónyay Menyhért,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Paur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Iván,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Pompéry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János, </a:t>
            </a:r>
            <a:r>
              <a:rPr lang="hu-HU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Zsivora</a:t>
            </a:r>
            <a:r>
              <a:rPr lang="hu-H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György és dr. Arányi Lajos levelező tagok.</a:t>
            </a:r>
          </a:p>
          <a:p>
            <a:pPr algn="just"/>
            <a:r>
              <a:rPr lang="hu-H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A koporsót a kastély kapujából a halotti szekérre s a sírboltba nyolc Széchenyi gróf </a:t>
            </a:r>
            <a:r>
              <a:rPr lang="hu-H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emelé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vállain. A koporsó körül az uradalmi tisztek s a szomszéd birtokosok vitték az égő fáklyákat. A </a:t>
            </a:r>
            <a:r>
              <a:rPr lang="hu-H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czenki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s a környékbeli nép ünnepi ruhájában </a:t>
            </a:r>
            <a:r>
              <a:rPr lang="hu-H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kiséré</a:t>
            </a:r>
            <a:r>
              <a:rPr lang="hu-HU" i="1" dirty="0" smtClean="0">
                <a:latin typeface="Arial" panose="020B0604020202020204" pitchFamily="34" charset="0"/>
                <a:cs typeface="Arial" panose="020B0604020202020204" pitchFamily="34" charset="0"/>
              </a:rPr>
              <a:t> az egykor jó földesúr és jó szomszéd koporsóját.”</a:t>
            </a:r>
          </a:p>
          <a:p>
            <a:pPr algn="just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(Politikai Újdonságok 1860. 04. 19.)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További események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21976" y="1963271"/>
            <a:ext cx="106097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1860 tavaszától végtelen sorban rendezték a gyászünnepségeket Budapesttől Nyitráig, Kolozsvárig és más városokig, sőt a kis falvakig. (</a:t>
            </a:r>
            <a:r>
              <a:rPr lang="hu-HU" sz="2800" dirty="0" err="1" smtClean="0"/>
              <a:t>Kosáry</a:t>
            </a:r>
            <a:r>
              <a:rPr lang="hu-HU" sz="2800" dirty="0" smtClean="0"/>
              <a:t> Domokos).</a:t>
            </a:r>
          </a:p>
          <a:p>
            <a:r>
              <a:rPr lang="hu-HU" sz="2800" dirty="0" smtClean="0"/>
              <a:t>A gyászünnepségek egységbe kovácsolták a magyar elitet. Széchenyi utolsó tette nemcsak menekvés volt, hanem egyúttal félelmetes erejű tiltakozás is, amelynek országos mozgósító visszhangja lett. 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2834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 smtClean="0"/>
              <a:t>Döbling, </a:t>
            </a:r>
            <a:r>
              <a:rPr lang="hu-HU" dirty="0" err="1" smtClean="0"/>
              <a:t>Görgen-féle</a:t>
            </a:r>
            <a:r>
              <a:rPr lang="hu-HU" dirty="0" smtClean="0"/>
              <a:t> magánszanatórium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653988" y="1720838"/>
            <a:ext cx="90095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1860. 04. 9. reggel – rendőrségi feljegyzés a helyszíni szemléről</a:t>
            </a:r>
          </a:p>
          <a:p>
            <a:r>
              <a:rPr lang="hu-HU" sz="2400" dirty="0" smtClean="0"/>
              <a:t>„A gróf tetemét egy karosszékben, ülő testhelyzetben találták. Két keze a combján nyugodott, könyöke a szék karfáján. A gyilkos szerszám ferdén feküdt a combon és a bal kézen. Fejének bal fele teljesen szét volt roncsolva, a koponyafal 4-5 lábnyira hevert a </a:t>
            </a:r>
            <a:r>
              <a:rPr lang="hu-HU" sz="2400" dirty="0" err="1" smtClean="0"/>
              <a:t>földön...Lőanyag</a:t>
            </a:r>
            <a:r>
              <a:rPr lang="hu-HU" sz="2400" dirty="0" smtClean="0"/>
              <a:t> gyanánt gyapotfojtást találtak, az agyvelőben szétszórtan több madársörétet.”</a:t>
            </a:r>
          </a:p>
          <a:p>
            <a:r>
              <a:rPr lang="hu-HU" sz="2400" dirty="0" smtClean="0"/>
              <a:t>Jakob Bach ápoló vallomása</a:t>
            </a:r>
          </a:p>
          <a:p>
            <a:r>
              <a:rPr lang="hu-HU" sz="2400" dirty="0" smtClean="0"/>
              <a:t>„…április 7-ről 8-ra virradó éjszakán sem én sem más senki nem halott a házban;… A gróf felöltözve, szétroncsolódott fejjel ült a karosszékben, és jobb kéz tartotta még a pisztolyt, amellyel halálba küldte magát…”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1242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döblingi templom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2286000" y="2017057"/>
            <a:ext cx="849854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1860. 04. 10.  de. 10 óra</a:t>
            </a:r>
          </a:p>
          <a:p>
            <a:r>
              <a:rPr lang="hu-HU" sz="2800" dirty="0" smtClean="0"/>
              <a:t>„A grófi család s a magas főarisztokrácia Bécsben lévő tagjai hintóikon a döblingi templomhoz hajtattak. A fekete ravatalon kereszttel jelölt egyszerű koporsóban nyugodott a gróf teste. A pap áldása 60-70 fő jelenlétében hangzott el. Negyed 11-kor az egyszerű koporsót kocsival vitték Cenkre.”</a:t>
            </a:r>
          </a:p>
          <a:p>
            <a:r>
              <a:rPr lang="hu-HU" sz="2800" dirty="0" smtClean="0"/>
              <a:t>(</a:t>
            </a:r>
            <a:r>
              <a:rPr lang="hu-HU" sz="2800" dirty="0" err="1" smtClean="0"/>
              <a:t>Kecskeméthy</a:t>
            </a:r>
            <a:r>
              <a:rPr lang="hu-HU" sz="2800" dirty="0" smtClean="0"/>
              <a:t> Aurél: Széchenyi utolsó évei és halála)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1048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Vasúton Bécsből-Sopronba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896035" y="2139005"/>
            <a:ext cx="867335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1860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04. 10-én délután  Széchenyi koporsóját a bécsi 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Gloggnitzer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Banhofon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vonatra tették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melyet a család kísért a bécsi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policia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felügyelete alatt.</a:t>
            </a:r>
          </a:p>
          <a:p>
            <a:pPr algn="just"/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Széchenyi koporsója 04.10-én  este érkezett meg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Sopronba a Déli pályaudvarra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hu-HU" dirty="0">
                <a:cs typeface="Arial" panose="020B0604020202020204" pitchFamily="34" charset="0"/>
              </a:rPr>
              <a:t>Szent Mihály lován” Sopronból a cenki  kastélykápolnába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2043954" y="2307122"/>
            <a:ext cx="84178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„Most is vasúton érkezik Sopronba. Az állomáson rokonainak, barátainak és tisztelőinek nagy serege várja - talpig feketében. A városi hatóság is szeretett volna megjelenni, de a megyefőnök nem engedte. Zuhogó esőben kísérték a </a:t>
            </a:r>
            <a:r>
              <a:rPr lang="hu-HU" sz="2400" dirty="0" err="1" smtClean="0"/>
              <a:t>a</a:t>
            </a:r>
            <a:r>
              <a:rPr lang="hu-HU" sz="2400" dirty="0" smtClean="0"/>
              <a:t> város elkerülésével – a cenki kastélyban lévő családi kápolnába.”</a:t>
            </a:r>
          </a:p>
          <a:p>
            <a:r>
              <a:rPr lang="hu-HU" sz="2400" dirty="0" smtClean="0"/>
              <a:t>(</a:t>
            </a:r>
            <a:r>
              <a:rPr lang="hu-HU" sz="2400" dirty="0" err="1" smtClean="0"/>
              <a:t>Östör</a:t>
            </a:r>
            <a:r>
              <a:rPr lang="hu-HU" sz="2400" dirty="0" smtClean="0"/>
              <a:t> József: Széchenyi és vármegyéje Soproni Szemle 1941/4. sz.)</a:t>
            </a:r>
          </a:p>
          <a:p>
            <a:r>
              <a:rPr lang="hu-HU" sz="2400" dirty="0" smtClean="0"/>
              <a:t>„Ápr.10.-én  estéli 11 órakor hozatott hűlt teteme </a:t>
            </a:r>
            <a:r>
              <a:rPr lang="hu-HU" sz="2400" dirty="0" err="1" smtClean="0"/>
              <a:t>Kis-Czenkre</a:t>
            </a:r>
            <a:r>
              <a:rPr lang="hu-HU" sz="2400" dirty="0" smtClean="0"/>
              <a:t>, hol a kastély kápolnában rögtönzött ravatalra tétetett.  </a:t>
            </a:r>
          </a:p>
          <a:p>
            <a:r>
              <a:rPr lang="hu-HU" sz="2400" dirty="0" smtClean="0"/>
              <a:t>(Tolnay Antal plébános feljegyzése)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9509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temetés 1.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922930" y="1859339"/>
            <a:ext cx="9009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„A húsvét utáni csütörtökre volt a temetés tervezve és hirdetve, de parancs jött, hogy már szerdán el kell temetni. Éppen úgy, mint a döblingi gyászmisét is előbb kellett megtartani. A bécsi kormány félt a halottól oda át és itt is.”</a:t>
            </a:r>
          </a:p>
          <a:p>
            <a:r>
              <a:rPr lang="hu-HU" sz="2400" dirty="0" smtClean="0"/>
              <a:t>(</a:t>
            </a:r>
            <a:r>
              <a:rPr lang="hu-HU" sz="2400" dirty="0" err="1" smtClean="0"/>
              <a:t>Östör</a:t>
            </a:r>
            <a:r>
              <a:rPr lang="hu-HU" sz="2400" dirty="0" smtClean="0"/>
              <a:t> József </a:t>
            </a:r>
            <a:r>
              <a:rPr lang="hu-HU" sz="2400" dirty="0" err="1" smtClean="0"/>
              <a:t>im</a:t>
            </a:r>
            <a:r>
              <a:rPr lang="hu-HU" sz="2400" dirty="0" smtClean="0"/>
              <a:t>.) </a:t>
            </a:r>
          </a:p>
          <a:p>
            <a:r>
              <a:rPr lang="hu-HU" sz="2400" dirty="0" smtClean="0"/>
              <a:t>„Ekkor adatott tudtomra az ő kedves Béla fia által, hogy a bécsi </a:t>
            </a:r>
            <a:r>
              <a:rPr lang="hu-HU" sz="2400" dirty="0" err="1" smtClean="0"/>
              <a:t>policei</a:t>
            </a:r>
            <a:r>
              <a:rPr lang="hu-HU" sz="2400" dirty="0" smtClean="0"/>
              <a:t>  rendelete következtében megtörtént boncolás után tüstént kellett hozatni és meghagyatott, hogy másnap, vagyis 11.-én reggel 10 órára el legyen temetve, különben a </a:t>
            </a:r>
            <a:r>
              <a:rPr lang="hu-HU" sz="2400" dirty="0" err="1" smtClean="0"/>
              <a:t>policei</a:t>
            </a:r>
            <a:r>
              <a:rPr lang="hu-HU" sz="2400" dirty="0" smtClean="0"/>
              <a:t> fogja eltemettetni…”</a:t>
            </a:r>
          </a:p>
          <a:p>
            <a:r>
              <a:rPr lang="hu-HU" sz="2400" dirty="0" smtClean="0"/>
              <a:t>(Tolnay Antal plébános feljegyzése)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7124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47165" y="317702"/>
            <a:ext cx="10165976" cy="1134579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A temetés 2.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532965" y="1277994"/>
            <a:ext cx="10313894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hu-HU" sz="2400" dirty="0" smtClean="0"/>
              <a:t>„…én válaszoltam: ha bezárnak is suttyomban el nem fogom temetni hanem délután 4 órakor, mikorra körül vidéket értesíthetem…a Bécsben nyomtatott halotti cédulákon  április 12.-i délutánra volt téve és országszerte szétküldözve – ez az oka ,hogy többen  p. o.  A Magyar Akadémia küldöttsége és mások a temetésről elkéstek.” </a:t>
            </a:r>
          </a:p>
          <a:p>
            <a:r>
              <a:rPr lang="hu-HU" sz="2400" dirty="0" smtClean="0"/>
              <a:t>11-én délután 4 órakor temettem el 22 pap kíséretében, legalább 5-6 ezer ember részvéte mellett. A soproni előkelő polgárságból 300-an égő fáklyákkal tisztelegtek, melyeket temetés után </a:t>
            </a:r>
            <a:r>
              <a:rPr lang="hu-HU" sz="2400" dirty="0" err="1" smtClean="0"/>
              <a:t>egyhalomra</a:t>
            </a:r>
            <a:r>
              <a:rPr lang="hu-HU" sz="2400" dirty="0" smtClean="0"/>
              <a:t> rakva </a:t>
            </a:r>
            <a:r>
              <a:rPr lang="hu-HU" sz="2400" dirty="0" err="1" smtClean="0"/>
              <a:t>Vörösmarti</a:t>
            </a:r>
            <a:r>
              <a:rPr lang="hu-HU" sz="2400" dirty="0" smtClean="0"/>
              <a:t> Szózata éneklése mellett elégettek.”</a:t>
            </a:r>
          </a:p>
          <a:p>
            <a:r>
              <a:rPr lang="hu-HU" sz="2400" dirty="0" smtClean="0"/>
              <a:t>(Tolnay Antal feljegyzése)</a:t>
            </a:r>
          </a:p>
          <a:p>
            <a:r>
              <a:rPr lang="hu-HU" sz="2400" dirty="0" smtClean="0"/>
              <a:t>Cenken 6000 főnyi tömeg gyűlt össze, aki csak megtudta sietett meghívás és gyászjelentés nélkül- élükön Deák Ferenccel – eljönni. Beszéd nem volt, csak zokogás. Gyászba borult az egész ország.” </a:t>
            </a:r>
          </a:p>
          <a:p>
            <a:r>
              <a:rPr lang="hu-HU" sz="2400" dirty="0" smtClean="0"/>
              <a:t>(</a:t>
            </a:r>
            <a:r>
              <a:rPr lang="hu-HU" sz="2400" dirty="0" err="1" smtClean="0"/>
              <a:t>Östör</a:t>
            </a:r>
            <a:r>
              <a:rPr lang="hu-HU" sz="2400" dirty="0" smtClean="0"/>
              <a:t> József </a:t>
            </a:r>
            <a:r>
              <a:rPr lang="hu-HU" sz="2400" dirty="0" err="1" smtClean="0"/>
              <a:t>im</a:t>
            </a:r>
            <a:r>
              <a:rPr lang="hu-HU" sz="2400" dirty="0" smtClean="0"/>
              <a:t>.)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5123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temetés 3.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842247" y="1690688"/>
            <a:ext cx="88347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/>
              <a:t>„…Távol vidékről, a </a:t>
            </a:r>
            <a:r>
              <a:rPr lang="hu-HU" sz="2400" dirty="0" err="1" smtClean="0"/>
              <a:t>policális</a:t>
            </a:r>
            <a:r>
              <a:rPr lang="hu-HU" sz="2400" dirty="0" smtClean="0"/>
              <a:t> rendeletet nem tudva másnap Vas és Zala-megyékből négyes fogatok egész számosan jelentek meg. A levertség és panasz, hogy még a halottól is félnek, általános volt.</a:t>
            </a:r>
          </a:p>
          <a:p>
            <a:r>
              <a:rPr lang="hu-HU" sz="2400" dirty="0" err="1" smtClean="0"/>
              <a:t>Szivét</a:t>
            </a:r>
            <a:r>
              <a:rPr lang="hu-HU" sz="2400" dirty="0" smtClean="0"/>
              <a:t>, hogy </a:t>
            </a:r>
            <a:r>
              <a:rPr lang="hu-HU" sz="2400" dirty="0" err="1" smtClean="0"/>
              <a:t>kiki</a:t>
            </a:r>
            <a:r>
              <a:rPr lang="hu-HU" sz="2400" dirty="0" smtClean="0"/>
              <a:t> szabad szemeivel láthassa, a haza boldogságáért oly fennen dobogó nemes szívet, a boldogultnak </a:t>
            </a:r>
            <a:r>
              <a:rPr lang="hu-HU" sz="2400" dirty="0" err="1" smtClean="0"/>
              <a:t>akaratja</a:t>
            </a:r>
            <a:r>
              <a:rPr lang="hu-HU" sz="2400" dirty="0" smtClean="0"/>
              <a:t> szerint is borszeszbe kívántam eltenni, de fájdalom a boncolásnál jelen volt fiai, gróf Béla és Ödönnek kérései sikertelenek voltak a boncolóorvosok, hihetőleg valamely utasítás szerint összevagdalva </a:t>
            </a:r>
            <a:r>
              <a:rPr lang="hu-HU" sz="2400" dirty="0" err="1" smtClean="0"/>
              <a:t>belrészei</a:t>
            </a:r>
            <a:r>
              <a:rPr lang="hu-HU" sz="2400" dirty="0" smtClean="0"/>
              <a:t> közé keverték.”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681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belvárosi templomban tartott gyászmise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210235" y="2094635"/>
            <a:ext cx="101435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dirty="0" smtClean="0"/>
              <a:t>Az országos megemlékezésre 1860. április 30-án Pesten nyolcvanezren mentek el a Magyar Tudományos Akadémia gyászünnepélyére a  belvárosi plébániatemplomhoz, Széchenyi jelképes koporsójához, ahol báró Eötvös József tartott emlékbeszédet, a gyászmisét </a:t>
            </a:r>
            <a:r>
              <a:rPr lang="hu-HU" sz="2800" dirty="0" err="1" smtClean="0"/>
              <a:t>Scitovszky</a:t>
            </a:r>
            <a:r>
              <a:rPr lang="hu-HU" sz="2800" dirty="0" smtClean="0"/>
              <a:t> János bíboros, hercegprímás, esztergomi érsek celebrálta.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2961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975</Words>
  <Application>Microsoft Office PowerPoint</Application>
  <PresentationFormat>Szélesvásznú</PresentationFormat>
  <Paragraphs>46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Office-téma</vt:lpstr>
      <vt:lpstr>Gróf Széchenyi István temetése</vt:lpstr>
      <vt:lpstr>Döbling, Görgen-féle magánszanatórium</vt:lpstr>
      <vt:lpstr>A döblingi templom</vt:lpstr>
      <vt:lpstr>Vasúton Bécsből-Sopronba</vt:lpstr>
      <vt:lpstr>„Szent Mihály lován” Sopronból a cenki  kastélykápolnába</vt:lpstr>
      <vt:lpstr>A temetés 1.</vt:lpstr>
      <vt:lpstr>A temetés 2.</vt:lpstr>
      <vt:lpstr>A temetés 3.</vt:lpstr>
      <vt:lpstr>A belvárosi templomban tartott gyászmise</vt:lpstr>
      <vt:lpstr>Széchenyi temetése a korabeli sajtóban</vt:lpstr>
      <vt:lpstr>További események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Gróf Széchenyi István temetése</dc:title>
  <dc:creator>Tamás Siska</dc:creator>
  <cp:lastModifiedBy>Tamás Siska</cp:lastModifiedBy>
  <cp:revision>9</cp:revision>
  <dcterms:created xsi:type="dcterms:W3CDTF">2020-02-25T12:51:02Z</dcterms:created>
  <dcterms:modified xsi:type="dcterms:W3CDTF">2020-02-25T13:57:16Z</dcterms:modified>
</cp:coreProperties>
</file>